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gif>
</file>

<file path=ppt/media/image22.jpg>
</file>

<file path=ppt/media/image23.gif>
</file>

<file path=ppt/media/image24.jpg>
</file>

<file path=ppt/media/image25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 has more citations than I do :(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that’s exactly what it means in neural networks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160 iterations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convolutional network has many different layers, each layer is like a function that can extract certain features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study has shown that lower layers tend to represent 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Shape 3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Shape 3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VGG: Oxford (Visual Geometry Group)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AlexNet: Toronto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GoogleNet: Google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Shape 3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Shape 3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Shape 4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Shape 4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Shape 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Shape 4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Shape 4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Shape 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Shape 4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protobuf: google’s xml-like format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Shape 8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cs20-win1718-staff@lists.stanford.edu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image" Target="../media/image13.jpg"/><Relationship Id="rId10" Type="http://schemas.openxmlformats.org/officeDocument/2006/relationships/image" Target="../media/image9.png"/><Relationship Id="rId9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8.png"/><Relationship Id="rId7" Type="http://schemas.openxmlformats.org/officeDocument/2006/relationships/image" Target="../media/image7.png"/><Relationship Id="rId8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5.jpg"/><Relationship Id="rId4" Type="http://schemas.openxmlformats.org/officeDocument/2006/relationships/image" Target="../media/image17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6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1.gif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ctrTitle"/>
          </p:nvPr>
        </p:nvSpPr>
        <p:spPr>
          <a:xfrm>
            <a:off x="131425" y="1760625"/>
            <a:ext cx="8877000" cy="10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0" name="Shape 100"/>
          <p:cNvSpPr txBox="1"/>
          <p:nvPr>
            <p:ph idx="1" type="subTitle"/>
          </p:nvPr>
        </p:nvSpPr>
        <p:spPr>
          <a:xfrm>
            <a:off x="311700" y="2834125"/>
            <a:ext cx="8520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CS 20: TensorFlow for Deep Learning Research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Lecture 9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2/9/2017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775" y="291825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make better use of disk cache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faster to move around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can handle data of different types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e.g. you can put both images and labels in one place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9" name="Shape 1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Why binary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Shape 175"/>
          <p:cNvSpPr txBox="1"/>
          <p:nvPr/>
        </p:nvSpPr>
        <p:spPr>
          <a:xfrm>
            <a:off x="724500" y="1173925"/>
            <a:ext cx="7695000" cy="3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Feature: an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Label: a number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6" name="Shape 1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Shape 1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3" name="Shape 183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1: create a writer to write tfrecord to that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 = tf.python_io.TFRecordWriter(out_file)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2: get serialized shape and values of the image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shape, binary_image = get_image_binary(image_file)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3: create a tf.train.Features object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features = tf.train.Features(feature={'label': _int64_feature(label),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'shape': _bytes_feature(shape),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'image': _bytes_feature(binary_image)})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4: create a sample containing of features defined above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sample = tf.train.Example(features=features)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5: write the sample to the tfrecord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writer.write(sample.SerializeToString())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writer.close()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Shape 189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1: create a writer to write tfrecord to that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 = tf.python_io.TFRecordWriter(out_file)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2: get serialized shape and values of the image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shape, binary_image = get_image_binary(image_file)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3: create a tf.train.Features object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features = tf.train.Features(feature={'label': 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_int64_feature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(label),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'shape': 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_bytes_feature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(shape),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'image': 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_bytes_feature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(binary_image)})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4: create a sample containing of features defined above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sample = tf.train.Example(features=features)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5: write the sample to the tfrecord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writer.write(sample.SerializeToString())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writer.close()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0" name="Shape 1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1" name="Shape 191"/>
          <p:cNvSpPr txBox="1"/>
          <p:nvPr/>
        </p:nvSpPr>
        <p:spPr>
          <a:xfrm>
            <a:off x="5614075" y="4258325"/>
            <a:ext cx="32736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Serialize different data type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into byte strings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Shape 197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def _int64_feature(value):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return tf.train.Feature(int64_list=tf.train.Int64List(value=[value]))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def _bytes_feature(value):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return tf.train.Feature(bytes_list=tf.train.BytesList(value=[value]))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8" name="Shape 1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Shape 204"/>
          <p:cNvSpPr txBox="1"/>
          <p:nvPr/>
        </p:nvSpPr>
        <p:spPr>
          <a:xfrm>
            <a:off x="1039600" y="1717700"/>
            <a:ext cx="6828600" cy="14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Using TFRecordDataset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5" name="Shape 2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Read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Shape 211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tf.data.TFRecordDataset(tfrecord_files)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dataset.map(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_parse_function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2" name="Shape 2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Read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3" name="Shape 213"/>
          <p:cNvSpPr txBox="1"/>
          <p:nvPr/>
        </p:nvSpPr>
        <p:spPr>
          <a:xfrm>
            <a:off x="4409275" y="1820950"/>
            <a:ext cx="3273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Parse each tfrecord_file into different features that we want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In this case, a tuple of 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(label, shape, image)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Shape 219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tf.data.TFRecordDataset(tfrecord_files)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dataset.map(_parse_function)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def _parse_function(tfrecord_serialized):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features={'label': tf.FixedLenFeature([], tf.int64),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'shape': tf.FixedLenFeature([], tf.string),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'image': tf.FixedLenFeature([], tf.string)}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parsed_features = tf.parse_single_example(tfrecord_serialized, features)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return parsed_features['label'], parsed_features['shape'], parsed_features['image']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0" name="Shape 2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Read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311700" y="1835563"/>
            <a:ext cx="8520600" cy="18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See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08_tfrecord_example.py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6" name="Shape 2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311700" y="1814325"/>
            <a:ext cx="8520600" cy="16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Assignment 2: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2" name="Shape 2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775" y="464625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Shape 108"/>
          <p:cNvSpPr txBox="1"/>
          <p:nvPr/>
        </p:nvSpPr>
        <p:spPr>
          <a:xfrm>
            <a:off x="724500" y="1320500"/>
            <a:ext cx="7695000" cy="25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Assignment 2 is out. It’s fun, but tricky. Start early.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Sign up for check-ins/IGs with the course staff!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cs20-win1718-staff@lists.stanford.edu</a:t>
            </a: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Announcements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Shape 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8012"/>
            <a:ext cx="9144001" cy="3762027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Shape 239"/>
          <p:cNvSpPr/>
          <p:nvPr/>
        </p:nvSpPr>
        <p:spPr>
          <a:xfrm>
            <a:off x="3109600" y="1059625"/>
            <a:ext cx="2924802" cy="1055916"/>
          </a:xfrm>
          <a:prstGeom prst="irregularSeal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538" y="1017725"/>
            <a:ext cx="5179223" cy="39542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Shape 2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Yes, that Kristen Stewart!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Shape 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9438" y="1017725"/>
            <a:ext cx="5125134" cy="384385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Shape 2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Deadpool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Shape 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0925" y="1017725"/>
            <a:ext cx="5125134" cy="384385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Shape 2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Guernica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9438" y="1066000"/>
            <a:ext cx="5125134" cy="384385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Shape 2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Deadpool and Guernica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Shape 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1413" y="476425"/>
            <a:ext cx="2834950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Shape 2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775" y="1885925"/>
            <a:ext cx="1035725" cy="82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Shape 2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1392" y="2767425"/>
            <a:ext cx="2834958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Shape 2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9776" y="4209692"/>
            <a:ext cx="1035725" cy="777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Shape 27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33750" y="476425"/>
            <a:ext cx="2834950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Shape 2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44432" y="1842825"/>
            <a:ext cx="1092910" cy="82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Shape 27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233750" y="2743900"/>
            <a:ext cx="2834950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Shape 27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144425" y="4188211"/>
            <a:ext cx="1092925" cy="820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Shape 2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075" y="758875"/>
            <a:ext cx="7620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Shape 281"/>
          <p:cNvSpPr txBox="1"/>
          <p:nvPr/>
        </p:nvSpPr>
        <p:spPr>
          <a:xfrm>
            <a:off x="129825" y="4860700"/>
            <a:ext cx="66912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Logan Engstrom’s fast-style-transfer @ GitHub</a:t>
            </a:r>
            <a:endParaRPr sz="9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7" name="Shape 287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math is aight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but the implementation is tricky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8" name="Shape 2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4" name="Shape 294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Find a new image: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whose content is closest to the content image and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whose style is closest to the style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5" name="Shape 2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Mathy stuff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1" name="Shape 301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easure the content loss between the content of the generated  image and the content of the content image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easure the style loss between the style of the generated  image and the style of the style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2" name="Shape 3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It’s all about the loss functions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Shape 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Guest lectures next week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6" name="Shape 116"/>
          <p:cNvSpPr txBox="1"/>
          <p:nvPr/>
        </p:nvSpPr>
        <p:spPr>
          <a:xfrm>
            <a:off x="1453550" y="3875675"/>
            <a:ext cx="2480400" cy="11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Alec Radford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OpenAI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Topic: GANs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2/9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550" y="1381125"/>
            <a:ext cx="2381250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4525" y="1381126"/>
            <a:ext cx="2381250" cy="23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5054525" y="3875675"/>
            <a:ext cx="3524700" cy="11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Danijar Hafner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Google Brain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Topic: Variational Autoencoder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2/14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8" name="Shape 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700" y="0"/>
            <a:ext cx="5143525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4" name="Shape 3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934" y="0"/>
            <a:ext cx="64927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0" name="Shape 320"/>
          <p:cNvSpPr txBox="1"/>
          <p:nvPr/>
        </p:nvSpPr>
        <p:spPr>
          <a:xfrm>
            <a:off x="724500" y="1264900"/>
            <a:ext cx="7695000" cy="9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 convolutional network has many layers, each layer is a function that extracts certain features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1" name="Shape 3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Feature maps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599" y="157525"/>
            <a:ext cx="6217674" cy="46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Shape 328"/>
          <p:cNvSpPr txBox="1"/>
          <p:nvPr/>
        </p:nvSpPr>
        <p:spPr>
          <a:xfrm>
            <a:off x="185450" y="4744700"/>
            <a:ext cx="61536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Zeiler, Matthew D., and Rob Fergus. "Visualizing and understanding convolutional networks." European conference on computer vision. Springer, Cham, 2014.</a:t>
            </a:r>
            <a:endParaRPr sz="9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Shape 334"/>
          <p:cNvSpPr txBox="1"/>
          <p:nvPr/>
        </p:nvSpPr>
        <p:spPr>
          <a:xfrm>
            <a:off x="724500" y="1264900"/>
            <a:ext cx="7695000" cy="3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Feature visualization have shown that: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lower layers extract features related to content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higher layers extract features related to style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5" name="Shape 3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Content/style of an image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1" name="Shape 341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easure the loss between </a:t>
            </a:r>
            <a:r>
              <a:rPr b="1" lang="en" sz="1800">
                <a:solidFill>
                  <a:srgbClr val="FFFFFF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the feature maps in the content layer</a:t>
            </a:r>
            <a:r>
              <a:rPr b="1"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of the generated  image and the content image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easure the loss between </a:t>
            </a:r>
            <a:r>
              <a:rPr b="1" lang="en" sz="1800">
                <a:solidFill>
                  <a:schemeClr val="dk1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the feature maps in the style layers</a:t>
            </a: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of the generated  image and the style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2" name="Shape 3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8" name="Shape 3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9" name="Shape 349"/>
          <p:cNvSpPr txBox="1"/>
          <p:nvPr/>
        </p:nvSpPr>
        <p:spPr>
          <a:xfrm>
            <a:off x="724500" y="1162950"/>
            <a:ext cx="7695000" cy="3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 measure the content loss between </a:t>
            </a:r>
            <a:r>
              <a:rPr b="1"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feature map in the content layer 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of the generated  image and the content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	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rgbClr val="FFFFFF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‘conv4_4’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To measure the style loss between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gram matrices of feature maps in the style layers</a:t>
            </a: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of the generated  image and the style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chemeClr val="dk1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[‘conv1_1’, ‘conv2_1’, ‘conv3_1’, ‘conv4_1’ and ‘conv5_1’]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5" name="Shape 355"/>
          <p:cNvSpPr txBox="1"/>
          <p:nvPr/>
        </p:nvSpPr>
        <p:spPr>
          <a:xfrm>
            <a:off x="724500" y="1162950"/>
            <a:ext cx="7695000" cy="3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 measure the content loss between </a:t>
            </a:r>
            <a:r>
              <a:rPr b="1"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feature map in the content layer 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of the generated  image and the content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	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rgbClr val="FFFFFF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‘conv4_4’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To measure the style loss between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gram matrices of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feature maps in the style layers</a:t>
            </a: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of the generated  image and the style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chemeClr val="dk1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[‘conv1_1’, ‘conv2_1’, ‘conv3_1’, ‘conv4_1’ and ‘conv5_1’]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Weighted sum. Give more weight to deeper layers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E.g. 1.o for ‘conv1_1’, 2.0 for ‘conv2_1’, ...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56" name="Shape 3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2" name="Shape 3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675" y="360950"/>
            <a:ext cx="6481874" cy="449975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Shape 363"/>
          <p:cNvSpPr txBox="1"/>
          <p:nvPr/>
        </p:nvSpPr>
        <p:spPr>
          <a:xfrm>
            <a:off x="129825" y="4860700"/>
            <a:ext cx="66912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Gatys, Leon A., Alexander S. Ecker, and Matthias Bethge. "A neural algorithm of artistic style." arXiv preprint arXiv:1508.06576 (2015).</a:t>
            </a:r>
            <a:endParaRPr sz="9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9" name="Shape 369"/>
          <p:cNvSpPr txBox="1"/>
          <p:nvPr/>
        </p:nvSpPr>
        <p:spPr>
          <a:xfrm>
            <a:off x="724500" y="78860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How to find these magic feature maps?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Agenda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TFRecord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Getting to know each other!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182880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182880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274320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600" y="1376100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5" name="Shape 375"/>
          <p:cNvSpPr txBox="1"/>
          <p:nvPr/>
        </p:nvSpPr>
        <p:spPr>
          <a:xfrm>
            <a:off x="724500" y="1709750"/>
            <a:ext cx="7695000" cy="18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Use pretrained weights (functions) such as VGG, AlexNet, GoogleNet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1" name="Shape 381"/>
          <p:cNvSpPr txBox="1"/>
          <p:nvPr/>
        </p:nvSpPr>
        <p:spPr>
          <a:xfrm>
            <a:off x="724500" y="1376100"/>
            <a:ext cx="76950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82" name="Shape 3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375" y="1443275"/>
            <a:ext cx="5017750" cy="116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Shape 3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2375" y="2731475"/>
            <a:ext cx="4023225" cy="23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Shape 3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0" name="Shape 390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Optimizes the initial image to minimize the combination of the two losses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Do not optimize the weights!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91" name="Shape 3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2650" y="2312250"/>
            <a:ext cx="592455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Shape 3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Optimizer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8" name="Shape 398"/>
          <p:cNvSpPr txBox="1"/>
          <p:nvPr/>
        </p:nvSpPr>
        <p:spPr>
          <a:xfrm>
            <a:off x="724500" y="1088800"/>
            <a:ext cx="7695000" cy="3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Train input instead of weights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99" name="Shape 3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Tricky implementation details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5" name="Shape 405"/>
          <p:cNvSpPr txBox="1"/>
          <p:nvPr/>
        </p:nvSpPr>
        <p:spPr>
          <a:xfrm>
            <a:off x="724500" y="1088800"/>
            <a:ext cx="7695000" cy="3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Train input instead of weights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Multiple tensors share the same variable to avoid assembling identical subgraphs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06" name="Shape 4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Tricky implementation details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2" name="Shape 412"/>
          <p:cNvSpPr txBox="1"/>
          <p:nvPr/>
        </p:nvSpPr>
        <p:spPr>
          <a:xfrm>
            <a:off x="724500" y="1088800"/>
            <a:ext cx="7695000" cy="3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Train input instead of weights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Multiple tensors share the same variable to avoid assembling identical subgraphs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Use pre-trained weights (from VGG-19)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lphaL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Weights and biases already loaded for you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lphaL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They are numpy, so need to be converted to tensors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lphaL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Must not be trainable!!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13" name="Shape 4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Tricky implementation details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9" name="Shape 4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Progress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20" name="Shape 4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7225" y="1142325"/>
            <a:ext cx="5329557" cy="400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6" name="Shape 426"/>
          <p:cNvSpPr txBox="1"/>
          <p:nvPr/>
        </p:nvSpPr>
        <p:spPr>
          <a:xfrm>
            <a:off x="724500" y="2086075"/>
            <a:ext cx="76950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Cool story, bro. So what?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Shape 432"/>
          <p:cNvSpPr txBox="1"/>
          <p:nvPr/>
        </p:nvSpPr>
        <p:spPr>
          <a:xfrm>
            <a:off x="724500" y="1255625"/>
            <a:ext cx="7695000" cy="29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Snapchat filters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Google photos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Movies!!!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33" name="Shape 4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Fun applications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Shape 439"/>
          <p:cNvSpPr txBox="1"/>
          <p:nvPr/>
        </p:nvSpPr>
        <p:spPr>
          <a:xfrm>
            <a:off x="724500" y="717725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Is art exclusively a human domain?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ctrTitle"/>
          </p:nvPr>
        </p:nvSpPr>
        <p:spPr>
          <a:xfrm>
            <a:off x="400075" y="2055754"/>
            <a:ext cx="8145000" cy="10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TFRecord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3" name="Shape 1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775" y="464625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 txBox="1"/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Next class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5" name="Shape 445"/>
          <p:cNvSpPr txBox="1"/>
          <p:nvPr>
            <p:ph idx="1" type="body"/>
          </p:nvPr>
        </p:nvSpPr>
        <p:spPr>
          <a:xfrm>
            <a:off x="311700" y="1330250"/>
            <a:ext cx="7491900" cy="31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GANs by Alec Radford!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Feedback: chiphuyen@cs.stanford.edu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Thanks!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6" name="Shape 4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Shape 140"/>
          <p:cNvSpPr txBox="1"/>
          <p:nvPr/>
        </p:nvSpPr>
        <p:spPr>
          <a:xfrm>
            <a:off x="724500" y="1366825"/>
            <a:ext cx="7695000" cy="3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recommended format for TensorFlow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</a:t>
            </a: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inary file format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1" name="Shape 1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What’s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Shape 147"/>
          <p:cNvSpPr txBox="1"/>
          <p:nvPr/>
        </p:nvSpPr>
        <p:spPr>
          <a:xfrm>
            <a:off x="724500" y="1366825"/>
            <a:ext cx="7695000" cy="3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recommended format for TensorFlow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Binary file format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 serialized tf.train.Example protobuf object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8" name="Shape 1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What’s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Shape 154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make better use of disk cache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5" name="Shape 1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Why binary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Shape 161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make better use of disk cache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faster to move around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2" name="Shape 1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Why binary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